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5" r:id="rId3"/>
    <p:sldId id="280" r:id="rId4"/>
    <p:sldId id="282" r:id="rId5"/>
    <p:sldId id="279" r:id="rId6"/>
    <p:sldId id="304" r:id="rId7"/>
    <p:sldId id="284" r:id="rId8"/>
    <p:sldId id="283" r:id="rId9"/>
    <p:sldId id="285" r:id="rId10"/>
    <p:sldId id="295" r:id="rId11"/>
    <p:sldId id="286" r:id="rId12"/>
    <p:sldId id="296" r:id="rId13"/>
    <p:sldId id="287" r:id="rId14"/>
    <p:sldId id="297" r:id="rId15"/>
    <p:sldId id="288" r:id="rId16"/>
    <p:sldId id="298" r:id="rId17"/>
    <p:sldId id="289" r:id="rId18"/>
    <p:sldId id="299" r:id="rId19"/>
    <p:sldId id="290" r:id="rId20"/>
    <p:sldId id="300" r:id="rId21"/>
    <p:sldId id="291" r:id="rId22"/>
    <p:sldId id="301" r:id="rId23"/>
    <p:sldId id="306" r:id="rId24"/>
    <p:sldId id="307" r:id="rId25"/>
    <p:sldId id="292" r:id="rId26"/>
    <p:sldId id="293" r:id="rId27"/>
    <p:sldId id="294" r:id="rId28"/>
    <p:sldId id="303" r:id="rId29"/>
    <p:sldId id="302" r:id="rId30"/>
    <p:sldId id="278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  <a:srgbClr val="FDCC6B"/>
    <a:srgbClr val="FFD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6"/>
    <p:restoredTop sz="94677"/>
  </p:normalViewPr>
  <p:slideViewPr>
    <p:cSldViewPr snapToGrid="0">
      <p:cViewPr>
        <p:scale>
          <a:sx n="120" d="100"/>
          <a:sy n="120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5:13:1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24575,'17'0'0,"21"0"0,22 0 0,6 0 0,7 0 0,-8 0 0,0 0 0,3 0 0,-9 0 0,-4 0 0,-8 0 0,-8 1 0,-9 2 0,-6 1 0,-5 0 0,-2-2 0,-1-2 0,-3 1 0,-3 1 0,-5 0 0,-2-1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5:13:3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24575,'24'0'0,"36"0"0,2 0 0,4 0 0,30 0 0,-12 0 0,5 0 0,-10 0 0,3 0-512,-10 0 1,5 0-1,1 0 512,7 0 0,0 0 0,0 0 0,-5 0 0,-2 0 0,-2 0 249,23 0 1,-4 0-250,-14 0 0,-4 0 127,-12 0 0,-5 0-127,39 0 0,-20 0 0,-6 0 782,1 0-782,3 0 0,-1 0 0,-7 0 0,-8 0 0,-8 0 0,-9 0 0,-7 0 0,-8 0 0,-7 0 0,-3 0 0,15 0 0,34 0 0,19-2 0,-32 1 0,1-1 0,5 0 0,0-1 0,-2-2 0,0 0 0,5 0 0,-2 1 0,-6 0 0,-3 0 0,32-1 0,-25 5 0,-11 0 0,-2 0 0,5 0 0,8 0 0,1 0 0,-1 0 0,0-2 0,3-2 0,-3-1 0,-3 1 0,-6 2 0,-4 2 0,-1 0 0,1 0 0,0 0 0,2 0 0,-3 0 0,0 0 0,-2 0 0,-3 0 0,-4 0 0,-2 0 0,0 0 0,0 0 0,0 1 0,0 2 0,3 1 0,1 2 0,4-1 0,1-1 0,1 2 0,-1-2 0,-3 0 0,1-3 0,0-1 0,3 0 0,2 0 0,0 2 0,0 0 0,-3 0 0,0 2 0,6-1 0,5-1 0,9 0 0,3-2 0,2 0 0,-3 0 0,-4 1 0,-1 2 0,-1-1 0,3 2 0,6-2 0,6 0 0,7 0 0,9-2 0,5 0 0,4 0 0,-50 0 0,0 0 0,48 0 0,-3 0 0,-4 0 0,-7 0 0,-4 0 0,-5 0 0,-3 0 0,-3 0 0,-5 0 0,-4 0 0,-8 1 0,-7 1 0,-4 2 0,-5 0 0,1 1 0,2-1 0,4-2 0,4-1 0,8-1 0,2 0 0,-2 0 0,-6 0 0,-9 0 0,-2 0 0,1 0 0,11 0 0,10 0 0,9 0 0,6 0 0,-4 0 0,-6 2 0,-8 0 0,-8 2 0,-5 0 0,-2-1 0,-3-1 0,-5-2 0,-3 0 0,-2 0 0,2 0 0,6 0 0,6 1 0,3 2 0,-1-1 0,-6 0 0,-5-2 0,0 0 0,3 0 0,15-4 0,-24 3 0,15-3 0,2 4 0,48 0 0,-19 0 0,-17 0 0,1 0 0,18 0 0,-26 0 0,4 0 0,3 0 0,2 0 0,-2 0 0,1 0 0,1 0 0,-1 0 0,-1 0 0,0 0 0,-2 0 0,-1 0 0,45 0 0,-13 0 0,-9-2 0,-8-1 0,0 1 0,3 0 0,-1 0 0,1 0 0,0-2 0,-2-3 0,-1 1 0,-6-1 0,-8 3 0,-4 0 0,-4 2 0,0 0 0,-2 0 0,2 2 0,-1 0 0,3 0 0,3 0 0,1 0 0,-2 0 0,-3 0 0,-4 0 0,-2 0 0,0 0 0,2 0 0,2 2 0,11 0 0,-23 2 0,20-1 0,-13 1 0,16 0 0,6-2 0,-7 0 0,-2-2 0,-5 0 0,-4 0 0,-2 0 0,-1 0 0,3 0 0,1 0 0,0 0 0,-2 0 0,-3 0 0,-2 0 0,-5 0 0,-6 0 0,-5 0 0,-4 0 0,21 0 0,48-4 0,-23 3 0,3-2 0,6-1 0,-9 0 0,1-1 0,21-2 0,4-2 0,-24 3 0,1-1 0,-1-1 0,28-4 0,-2 0 0,-8 1 0,-2 0 0,-5 1 0,-1 0 0,-6 2 0,-2 1 0,-5 1 0,0 1 0,-4 1 0,-1 0 0,-4 1 0,-2 1 0,43-3 0,-14 2 0,-10 1 0,-6 2 0,-4 0 0,-3 0 0,-1 0 0,0 0 0,5 0 0,2-2 0,-1 0 0,-2-1 0,-8 2 0,-4 1 0,-3 0 0,-2 0 0,0 0 0,1 0 0,6 0 0,3 0 0,5 0 0,-1 3 0,-4-1 0,-8 0 0,-5-1 0,-2-1 0,1 0 0,5 0 0,6 0 0,6 1 0,4 1 0,7 0 0,7 1 0,3-2 0,2-1 0,-6 0 0,-3 0 0,-4 0 0,-3 1 0,-1 2 0,-3 1 0,1 3 0,1 0 0,-2 0 0,-1-1 0,-3 0 0,-7-2 0,-7-1 0,-6-2 0,-1-1 0,6 0 0,9 0 0,8 0 0,5 0 0,-6 0 0,-9 0 0,-9 0 0,-4 0 0,1 0 0,4 0 0,-1 0 0,-2 0 0,-6 0 0,-5 0 0,-5 0 0,-4 0 0,-2 0 0,-2 0 0,2 0 0,2 0 0,3 0 0,1 0 0,-1 0 0,1 0 0,2 0 0,1 0 0,4 0 0,0 0 0,-2 0 0,-2 0 0,-2 0 0,1 0 0,-2 0 0,-2 0 0,-1 0 0,-2 0 0,0 0 0,-1 2 0,1 0 0,-7 0 0,4 2 0,-10-3 0,3 2 0,-4-3 0,0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5:13:4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24575,'22'0'0,"42"0"0,-5 0 0,6 0 0,7 0 0,2 0 0,5 0 0,0 0 0,-4 0 0,-2 0 0,-9 0 0,-2 0 0,3 0 0,-3 0 0,-7 0 0,-3 0 0,31 0 0,-13 0 0,-8 0 0,-8 0 0,-5 0 0,-5-2 0,-3 0 0,-2 0 0,0 0 0,-2 2 0,-1-1 0,2-1 0,2 0 0,4-2 0,4 1 0,3 1 0,-2 0 0,-2 2 0,-4 0 0,-2 0 0,-3 0 0,-2 0 0,-5 0 0,-3 0 0,-4 0 0,-1 0 0,0 0 0,0 0 0,3 0 0,8 0 0,12 0 0,13 0 0,9 0 0,4 0 0,-7 0 0,-12 0 0,-14-5 0,-16-3 0,-8 0 0,2 2 0,18 4 0,47 2 0,-22 0 0,-7 0 0,2 0 0,14 0 0,17 0 0,-6 0 0,-17 0 0,-12 0 0,-5 0 0,-1 0 0,3 0 0,6 0 0,4 0 0,4 0 0,-2 0 0,-3 0 0,-4 0 0,-6 0 0,-5 2 0,-5 0 0,-4 2 0,-4 0 0,0-2 0,1-1 0,-1 1 0,4 0 0,1 0 0,0 0 0,0-2 0,-2 0 0,2 0 0,0 0 0,2 0 0,1 0 0,-1 0 0,2 0 0,-2 0 0,1 1 0,1 1 0,1 0 0,3 0 0,1 0 0,1 0 0,-1 0 0,-1 0 0,-3 0 0,-1 0 0,0 2 0,-1 0 0,-1 0 0,-3 2 0,-1-1 0,-1 2 0,1-1 0,1-1 0,3 1 0,1 1 0,2 0 0,-1 1 0,0-3 0,2 1 0,1-1 0,-3 0 0,-3-1 0,-4 0 0,-3-2 0,-1 2 0,2-1 0,0-1 0,3 1 0,-1-1 0,0 0 0,3 0 0,-1-2 0,0 0 0,-3 0 0,-3 0 0,0 0 0,3 0 0,0 0 0,1 0 0,1 0 0,-1 0 0,0 0 0,1 0 0,-1 0 0,-2 0 0,0 0 0,-2 0 0,1 0 0,-3 0 0,-2 0 0,-1 0 0,-3 0 0,1 0 0,-2 0 0,0 0 0,0 0 0,-2 0 0,0 0 0,-2 0 0,0 0 0,0 0 0,5 0 0,6 0 0,2 0 0,0 0 0,-3 0 0,-12 0 0,-2 0 0,-8-1 0,0 1 0,-2-2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132EC-55D7-4A75-936D-7FA43CC884E5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48A6-DD9B-4C41-A10A-B229D4D6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7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2015 – city and university started first partnership, but technology was evolving from docked to </a:t>
            </a:r>
            <a:r>
              <a:rPr lang="en-US" dirty="0" err="1"/>
              <a:t>dockless</a:t>
            </a:r>
            <a:r>
              <a:rPr lang="en-US" dirty="0"/>
              <a:t> systems, put project on hold</a:t>
            </a:r>
          </a:p>
          <a:p>
            <a:r>
              <a:rPr lang="en-US" dirty="0"/>
              <a:t>2018– put out bid for </a:t>
            </a:r>
            <a:r>
              <a:rPr lang="en-US" dirty="0" err="1"/>
              <a:t>dockless</a:t>
            </a:r>
            <a:r>
              <a:rPr lang="en-US" dirty="0"/>
              <a:t> version, began working and company wanted to use e-scooters, contract never concluded</a:t>
            </a:r>
          </a:p>
          <a:p>
            <a:r>
              <a:rPr lang="en-US" dirty="0"/>
              <a:t>2019- contracted with different mobility company, which was bought out by another mobility company, then faced supply chain shortages during the pandemic– contract basically halted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7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Didn’t include local trails through parks so I wouldn’t double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4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BA61-B21B-96F5-CB74-00883FE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02155-693D-F3B3-F4FD-B5524DEEA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8BE7-0DDA-0990-75F6-14064745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52AC8-3E3D-1E1E-E217-B4A55B6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99790-E680-F7EA-0C46-DBAAFFD6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3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6D88-B3A2-AAE0-0CB3-56B758A6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7614C-7C32-1D8E-199E-E3FD19D88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F5CF-D180-2C6E-BB35-4501912A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340D1-9819-962A-8B89-E13C0E2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4A61-4B0B-39F3-1F0D-501A4C26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5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00648-02AE-D826-856A-B5CFB006A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C8A3C-EFB4-EA5A-7269-9B39D8C90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6930-9092-7867-E5BC-66DC7CD6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54982-A427-2E62-C395-2CC7B0DD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71A6-2DEA-13A3-632F-BC447F91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3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08F4-6504-86E3-5A18-DBB5B397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3606-C3F8-180F-811B-43034EDE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48B3-0567-DDCC-2F0F-CE40F266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136FE-6C0B-8E89-75AB-0CF81F46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AF08-2632-8BCA-E735-85E03637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C796-3301-4E92-118B-0D10B7B3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8949C-252B-4B9F-C130-BA0DD82F0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00E0-248E-E673-03C3-5B31FA2A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48ADF-5B8D-F9FA-53ED-52C42469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7DAB4-70CE-9DED-B6CE-C0788604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CB8-62AA-747E-AE38-C444119D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390C-288A-7DD8-107E-2ADCED3BF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4B16C-B651-3F09-96E4-49EA1CC17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70B69-F392-7DC2-B2C9-AE76C00C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409A-E5B7-36F0-CBAF-FCFDE9B2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B371-AD93-19BF-4663-BAADED9B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7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E895-C3DD-07EA-1586-99575552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560D-AE97-BD36-9908-27ABD6ECC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0644A-EAB7-9085-8238-9E5BA4F30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1F4C3-DA95-7457-1224-4ECBC2D31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45A89-626C-BAED-4451-7DFE14C02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00C64-6E4F-6886-0C46-59E62705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13A63-A8C3-141A-EF9F-3A8E32BE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0C3E4-68A4-70AF-A069-A40E964E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3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8BE9-3AB8-0280-FBE2-E6127E10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07A52-D00A-4CC8-BFD3-63290125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3ADAC-1C78-F742-681F-9AA52865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94509-B3FF-103F-92B0-E2800F0A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9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0FACC-8472-3DAE-DD04-9CBD469C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5FB6A-C665-9843-750C-5B1663C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5E0D-5CC3-FF5C-4B5C-FEC628BD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5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1C29-F8F0-F753-CDCB-25DC3E7D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720B-8C01-83A5-D654-D75B86217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53BA2-24B7-E50D-4998-9ED693054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7F284-77B8-B4CC-6F9B-FF8794EA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9064-7BA7-00D6-F2C1-A0C0F0E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B842C-0FDF-E14B-641F-C3CC2F2F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E66-A770-63E3-F303-4C039919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495E-24A1-7136-A0BC-5B3F9211D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B6451-E796-F3E7-5620-3D925B844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C7106-6B43-7459-1F4E-C39494F8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D6ED-EFE4-C1A9-ECF1-E82594B5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693A9-B334-B81F-3667-CE8D2DDE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C40A5-07BB-A32A-74F5-6156460C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602C1-191F-F5F4-8F9F-0C13086F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17A1-637C-BBD4-0AC3-975645157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19D84-A1B9-4C2B-A737-D1557E36CDEB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6CFD-C71E-D061-6CAF-DB936D86E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5D6BC-AC76-2454-DB26-A0AC70EDD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0.png"/><Relationship Id="rId7" Type="http://schemas.openxmlformats.org/officeDocument/2006/relationships/image" Target="../media/image1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 rental bikes in rack">
            <a:extLst>
              <a:ext uri="{FF2B5EF4-FFF2-40B4-BE49-F238E27FC236}">
                <a16:creationId xmlns:a16="http://schemas.microsoft.com/office/drawing/2014/main" id="{C2A91D69-4C22-1175-EE1A-61E143213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"/>
            <a:ext cx="12192000" cy="68530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6048D1-1478-4337-3368-CFB52828E99E}"/>
              </a:ext>
            </a:extLst>
          </p:cNvPr>
          <p:cNvSpPr/>
          <p:nvPr/>
        </p:nvSpPr>
        <p:spPr>
          <a:xfrm>
            <a:off x="0" y="5207430"/>
            <a:ext cx="12192000" cy="1650569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48641-970D-467A-DEE6-81BF8575E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8133"/>
            <a:ext cx="9144000" cy="2387600"/>
          </a:xfrm>
          <a:solidFill>
            <a:srgbClr val="FDCC6B"/>
          </a:solidFill>
          <a:ln w="38100">
            <a:solidFill>
              <a:srgbClr val="7A0019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A0019"/>
                </a:solidFill>
              </a:rPr>
              <a:t>Comprehensive GIS-Based Method for Optimal Bikeshare Station Siting in Iowa City, 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068D0-E192-5ABA-7101-7A3FDA775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3698" y="5403225"/>
            <a:ext cx="9144000" cy="1372918"/>
          </a:xfrm>
        </p:spPr>
        <p:txBody>
          <a:bodyPr/>
          <a:lstStyle/>
          <a:p>
            <a:r>
              <a:rPr lang="en-US" b="1" dirty="0"/>
              <a:t>Hannah DeBruin – University of Minnesota</a:t>
            </a:r>
          </a:p>
          <a:p>
            <a:r>
              <a:rPr lang="en-US" b="1" dirty="0"/>
              <a:t>CEGE 8200 Seminar: Transportation</a:t>
            </a:r>
          </a:p>
          <a:p>
            <a:r>
              <a:rPr lang="en-US" b="1" dirty="0"/>
              <a:t>December 2</a:t>
            </a:r>
            <a:r>
              <a:rPr lang="en-US" b="1" baseline="30000" dirty="0"/>
              <a:t>nd</a:t>
            </a:r>
            <a:r>
              <a:rPr lang="en-US" b="1" dirty="0"/>
              <a:t>, 2022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36DE4D-EB24-15D3-F000-27EA05F4CA65}"/>
              </a:ext>
            </a:extLst>
          </p:cNvPr>
          <p:cNvCxnSpPr>
            <a:cxnSpLocks/>
          </p:cNvCxnSpPr>
          <p:nvPr/>
        </p:nvCxnSpPr>
        <p:spPr>
          <a:xfrm>
            <a:off x="0" y="520743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5070A996-C9A2-D585-4633-DB8BC12B8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94" y="0"/>
            <a:ext cx="9090212" cy="68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Student Dorms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11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FD84624-B670-6B63-28EB-6185981C2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05444"/>
            <a:ext cx="7772400" cy="487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FA9E393-353F-535B-36C2-5CCC1631E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23" y="0"/>
            <a:ext cx="9054353" cy="68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30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Commercial Parcels*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E979FFC-FDFF-49A9-CEC3-457C8D043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95858"/>
            <a:ext cx="7772400" cy="4893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C05F6-C6CC-F396-D4D4-B4593E1509B3}"/>
              </a:ext>
            </a:extLst>
          </p:cNvPr>
          <p:cNvSpPr txBox="1"/>
          <p:nvPr/>
        </p:nvSpPr>
        <p:spPr>
          <a:xfrm>
            <a:off x="8003581" y="5939235"/>
            <a:ext cx="197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*Weighted by AMT</a:t>
            </a:r>
          </a:p>
        </p:txBody>
      </p:sp>
    </p:spTree>
    <p:extLst>
      <p:ext uri="{BB962C8B-B14F-4D97-AF65-F5344CB8AC3E}">
        <p14:creationId xmlns:p14="http://schemas.microsoft.com/office/powerpoint/2010/main" val="72017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9F68F478-89C5-8B98-EE16-854CBD3EE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42" y="0"/>
            <a:ext cx="901511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4A7CE0-4319-217D-8799-BFE670644426}"/>
              </a:ext>
            </a:extLst>
          </p:cNvPr>
          <p:cNvSpPr txBox="1"/>
          <p:nvPr/>
        </p:nvSpPr>
        <p:spPr>
          <a:xfrm>
            <a:off x="10603558" y="6014722"/>
            <a:ext cx="1852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inverse distance X AMT / MAX(AMT)</a:t>
            </a:r>
          </a:p>
        </p:txBody>
      </p:sp>
    </p:spTree>
    <p:extLst>
      <p:ext uri="{BB962C8B-B14F-4D97-AF65-F5344CB8AC3E}">
        <p14:creationId xmlns:p14="http://schemas.microsoft.com/office/powerpoint/2010/main" val="1217232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Top Employer Campuses*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7C05F6-C6CC-F396-D4D4-B4593E1509B3}"/>
              </a:ext>
            </a:extLst>
          </p:cNvPr>
          <p:cNvSpPr txBox="1"/>
          <p:nvPr/>
        </p:nvSpPr>
        <p:spPr>
          <a:xfrm>
            <a:off x="7423718" y="5943600"/>
            <a:ext cx="271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*Weighted by # Employees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4CB11D8-C52A-6FB2-6DD3-B78FA049A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50090"/>
            <a:ext cx="7772400" cy="48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89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A0713611-E111-3690-8101-D1056006D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48" y="0"/>
            <a:ext cx="9096703" cy="68642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9DD752-DA02-2A76-E5B5-6255C2C4CF99}"/>
              </a:ext>
            </a:extLst>
          </p:cNvPr>
          <p:cNvSpPr txBox="1"/>
          <p:nvPr/>
        </p:nvSpPr>
        <p:spPr>
          <a:xfrm>
            <a:off x="10644351" y="6140846"/>
            <a:ext cx="1852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inverse distance X </a:t>
            </a:r>
          </a:p>
          <a:p>
            <a:r>
              <a:rPr lang="en-US" sz="1400" dirty="0"/>
              <a:t>Emp / MAX(Emp)</a:t>
            </a:r>
          </a:p>
        </p:txBody>
      </p:sp>
    </p:spTree>
    <p:extLst>
      <p:ext uri="{BB962C8B-B14F-4D97-AF65-F5344CB8AC3E}">
        <p14:creationId xmlns:p14="http://schemas.microsoft.com/office/powerpoint/2010/main" val="2976747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Transit Stops*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7C05F6-C6CC-F396-D4D4-B4593E1509B3}"/>
              </a:ext>
            </a:extLst>
          </p:cNvPr>
          <p:cNvSpPr txBox="1"/>
          <p:nvPr/>
        </p:nvSpPr>
        <p:spPr>
          <a:xfrm>
            <a:off x="7423718" y="5943600"/>
            <a:ext cx="245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*Weighted by 2019 ADB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71E6938-B8F2-637D-7C0E-3BAD1EC6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95858"/>
            <a:ext cx="7772400" cy="48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90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E1620C6-B585-D287-0FEC-BB227CCBC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10" y="0"/>
            <a:ext cx="901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0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Bike Facilities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19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51E34B2-22C9-9EE6-0C56-A6E109F80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95" y="1205068"/>
            <a:ext cx="7772400" cy="48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6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Presentation Format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822832-358A-6AD4-1B02-ECC3194CE98E}"/>
              </a:ext>
            </a:extLst>
          </p:cNvPr>
          <p:cNvSpPr txBox="1"/>
          <p:nvPr/>
        </p:nvSpPr>
        <p:spPr>
          <a:xfrm>
            <a:off x="420129" y="1445741"/>
            <a:ext cx="3312115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Introduction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Methodology Overview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Input Factors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Weights of Input Factors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Final Results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Future Improvement</a:t>
            </a:r>
          </a:p>
        </p:txBody>
      </p:sp>
    </p:spTree>
    <p:extLst>
      <p:ext uri="{BB962C8B-B14F-4D97-AF65-F5344CB8AC3E}">
        <p14:creationId xmlns:p14="http://schemas.microsoft.com/office/powerpoint/2010/main" val="388500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2E8A0373-BAC6-CE34-9883-A3998BC97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5" y="2612"/>
            <a:ext cx="9091749" cy="68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2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Recreational Facilities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21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B47F650-57AC-F036-51A9-73B3BB006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07076"/>
            <a:ext cx="7772400" cy="48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text&#10;&#10;Description automatically generated">
            <a:extLst>
              <a:ext uri="{FF2B5EF4-FFF2-40B4-BE49-F238E27FC236}">
                <a16:creationId xmlns:a16="http://schemas.microsoft.com/office/drawing/2014/main" id="{EF139EEE-B564-D6BC-CE34-91A33C016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0"/>
            <a:ext cx="9098421" cy="68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24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K-12 Schools*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F396524-D94C-5937-0F26-C4968DDF1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23692"/>
            <a:ext cx="7772400" cy="4905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DF9BB3-9CFA-7F0A-D6AF-FA9FCD03FC9B}"/>
              </a:ext>
            </a:extLst>
          </p:cNvPr>
          <p:cNvSpPr txBox="1"/>
          <p:nvPr/>
        </p:nvSpPr>
        <p:spPr>
          <a:xfrm>
            <a:off x="7423718" y="5943600"/>
            <a:ext cx="253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*Weighted by # Students</a:t>
            </a:r>
          </a:p>
        </p:txBody>
      </p:sp>
    </p:spTree>
    <p:extLst>
      <p:ext uri="{BB962C8B-B14F-4D97-AF65-F5344CB8AC3E}">
        <p14:creationId xmlns:p14="http://schemas.microsoft.com/office/powerpoint/2010/main" val="1925591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13F96BBB-1EDD-9DB8-28C1-3E41667D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63" y="0"/>
            <a:ext cx="905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3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How important is each input factor?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3EA0E1E-C271-4153-A274-95BA71974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6" y="1493641"/>
            <a:ext cx="11210628" cy="38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How important is each input factor?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794125F1-7FB5-07E6-D40E-D205198E5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647342"/>
            <a:ext cx="3734619" cy="3720255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5C6EAAA-96E3-B2BB-4937-52A4430B0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03" y="1272985"/>
            <a:ext cx="3287160" cy="2222493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2EBA841-CE23-FB8A-114A-A4C8A28CD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03" y="3715504"/>
            <a:ext cx="3287160" cy="2367296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E0EB4CBD-E2F3-B9AB-E4B7-7F07213FA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380" y="2384231"/>
            <a:ext cx="3734620" cy="2849492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D87AA2C-9012-FC59-28D5-4A841D88B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78" y="1053935"/>
            <a:ext cx="2274843" cy="10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0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2059478" cy="732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Better to determine weights through survey of professionals!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20B8275-24DD-3943-5F35-6CA6ECD8A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1" y="1969031"/>
            <a:ext cx="3854826" cy="3854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9B66D-A0ED-F435-5C22-C50BB48BDEE2}"/>
              </a:ext>
            </a:extLst>
          </p:cNvPr>
          <p:cNvSpPr txBox="1"/>
          <p:nvPr/>
        </p:nvSpPr>
        <p:spPr>
          <a:xfrm>
            <a:off x="1766752" y="1805259"/>
            <a:ext cx="132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 Survey: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FB22-2038-222C-C997-599C15AB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31" y="3126858"/>
            <a:ext cx="4986761" cy="21817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5276EB-A721-2965-A139-51C14B336F5A}"/>
              </a:ext>
            </a:extLst>
          </p:cNvPr>
          <p:cNvSpPr txBox="1"/>
          <p:nvPr/>
        </p:nvSpPr>
        <p:spPr>
          <a:xfrm>
            <a:off x="5234871" y="2225175"/>
            <a:ext cx="672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Pairwise comparisons of the different factors’ influence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Analytic Hierarchy Process will be performed to determine weights</a:t>
            </a:r>
          </a:p>
        </p:txBody>
      </p:sp>
    </p:spTree>
    <p:extLst>
      <p:ext uri="{BB962C8B-B14F-4D97-AF65-F5344CB8AC3E}">
        <p14:creationId xmlns:p14="http://schemas.microsoft.com/office/powerpoint/2010/main" val="3924752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2059478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Results – Ran All Steps through GIS Model Builder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28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493D0D5-7057-6803-F822-51F4EC917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61" y="1134933"/>
            <a:ext cx="7772400" cy="501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36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A3DB4D8-AF32-E815-D527-D85F57112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59" y="1172"/>
            <a:ext cx="9072282" cy="68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8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Introduction – Iowa City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BFBD3A9-2971-DAEC-5592-CA11E6F56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7"/>
          <a:stretch/>
        </p:blipFill>
        <p:spPr>
          <a:xfrm>
            <a:off x="7159801" y="1169433"/>
            <a:ext cx="4577998" cy="4774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36D0CB-540D-F32B-2195-646B44903F83}"/>
              </a:ext>
            </a:extLst>
          </p:cNvPr>
          <p:cNvSpPr/>
          <p:nvPr/>
        </p:nvSpPr>
        <p:spPr>
          <a:xfrm>
            <a:off x="9650995" y="1169433"/>
            <a:ext cx="2274842" cy="942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AB4EDA8-C9EB-9AE1-BBF1-697865ADC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78" y="1308408"/>
            <a:ext cx="2274843" cy="1058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8C6AED-A6A7-A13E-D6E5-D8080622F34F}"/>
              </a:ext>
            </a:extLst>
          </p:cNvPr>
          <p:cNvSpPr txBox="1"/>
          <p:nvPr/>
        </p:nvSpPr>
        <p:spPr>
          <a:xfrm>
            <a:off x="773380" y="1169594"/>
            <a:ext cx="449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Population: 74,596</a:t>
            </a:r>
          </a:p>
          <a:p>
            <a:r>
              <a:rPr lang="en-US" dirty="0"/>
              <a:t>University of Iowa Student Population: 33,334</a:t>
            </a:r>
          </a:p>
          <a:p>
            <a:r>
              <a:rPr lang="en-US" dirty="0"/>
              <a:t>Urbanized Area Population: 171,491</a:t>
            </a:r>
          </a:p>
        </p:txBody>
      </p:sp>
      <p:pic>
        <p:nvPicPr>
          <p:cNvPr id="17" name="Picture 16" descr="An aerial view of a city&#10;&#10;Description automatically generated">
            <a:extLst>
              <a:ext uri="{FF2B5EF4-FFF2-40B4-BE49-F238E27FC236}">
                <a16:creationId xmlns:a16="http://schemas.microsoft.com/office/drawing/2014/main" id="{1B8669C6-A555-5E2A-D326-1E3DC25B1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" y="2031273"/>
            <a:ext cx="5601662" cy="414256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AAC8F4C-B0E5-BAE2-D336-C249B5D46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4688976"/>
            <a:ext cx="1476790" cy="14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0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Future Improvement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30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9CD511-F983-F5B7-257D-AA391736E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647342"/>
            <a:ext cx="4986761" cy="2181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2F124-B286-C83B-F981-87D94D831E9A}"/>
              </a:ext>
            </a:extLst>
          </p:cNvPr>
          <p:cNvSpPr txBox="1"/>
          <p:nvPr/>
        </p:nvSpPr>
        <p:spPr>
          <a:xfrm>
            <a:off x="503976" y="1461991"/>
            <a:ext cx="55920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Formulate optimization problem to select specific candidate locations given a constrained number of stations and minimum distance between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weights based on survey results using analytic hierarchy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Survey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Inclusion of factors addressing equity (prioritization for communities identified as disadvantaged)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American Community Survey Data on median household income, household car ownership, percentage minority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factor addressing potential accessibility improvements using Hansen’s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Longitudinal Employer-Household Dynamics (LEHD) Database on low-wage jobs, grocery stores, hospitals, and schools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651123C-99D8-44FE-C086-988429579C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9" b="67642"/>
          <a:stretch/>
        </p:blipFill>
        <p:spPr>
          <a:xfrm>
            <a:off x="2476500" y="4781359"/>
            <a:ext cx="1700956" cy="83042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909AF08-6756-6608-208D-B4690C478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9" b="67642"/>
          <a:stretch/>
        </p:blipFill>
        <p:spPr>
          <a:xfrm>
            <a:off x="2476500" y="4804445"/>
            <a:ext cx="1700956" cy="8304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C56C01-E565-2EFA-A732-5E99780F4F57}"/>
              </a:ext>
            </a:extLst>
          </p:cNvPr>
          <p:cNvSpPr txBox="1"/>
          <p:nvPr/>
        </p:nvSpPr>
        <p:spPr>
          <a:xfrm>
            <a:off x="6553200" y="4342493"/>
            <a:ext cx="5134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into bikeshare’s capacity to compliment versus compete with transit to determine if there’s a better way to place stations near transit stops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results through conversations with city/MPO transportation staff</a:t>
            </a:r>
          </a:p>
        </p:txBody>
      </p:sp>
    </p:spTree>
    <p:extLst>
      <p:ext uri="{BB962C8B-B14F-4D97-AF65-F5344CB8AC3E}">
        <p14:creationId xmlns:p14="http://schemas.microsoft.com/office/powerpoint/2010/main" val="38721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6C642-D360-4B47-052C-85D3B723719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6669F9-FFBD-427D-E6B7-08590706AFFB}"/>
              </a:ext>
            </a:extLst>
          </p:cNvPr>
          <p:cNvSpPr txBox="1">
            <a:spLocks/>
          </p:cNvSpPr>
          <p:nvPr/>
        </p:nvSpPr>
        <p:spPr>
          <a:xfrm>
            <a:off x="1524000" y="1907065"/>
            <a:ext cx="6239069" cy="3043867"/>
          </a:xfrm>
          <a:prstGeom prst="rect">
            <a:avLst/>
          </a:prstGeom>
          <a:solidFill>
            <a:srgbClr val="FDCC6B"/>
          </a:solidFill>
          <a:ln w="38100">
            <a:solidFill>
              <a:srgbClr val="7A0019"/>
            </a:solidFill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rgbClr val="7A0019"/>
              </a:solidFill>
            </a:endParaRPr>
          </a:p>
          <a:p>
            <a:pPr algn="ctr"/>
            <a:endParaRPr lang="en-US" b="1" dirty="0">
              <a:solidFill>
                <a:srgbClr val="7A0019"/>
              </a:solidFill>
            </a:endParaRPr>
          </a:p>
          <a:p>
            <a:pPr algn="ctr"/>
            <a:r>
              <a:rPr lang="en-US" b="1" dirty="0">
                <a:solidFill>
                  <a:srgbClr val="7A0019"/>
                </a:solidFill>
              </a:rPr>
              <a:t>Thank you for your time!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8FE1194-763B-FE93-8249-52836225E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01" y="1907064"/>
            <a:ext cx="3043867" cy="30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9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Introduction – Iowa City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5E7A70-4054-0FF1-65E7-58109E700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27"/>
          <a:stretch/>
        </p:blipFill>
        <p:spPr>
          <a:xfrm>
            <a:off x="316567" y="1219226"/>
            <a:ext cx="6445717" cy="26816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5C0D0F-064D-C098-AF53-6DD274101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66"/>
          <a:stretch/>
        </p:blipFill>
        <p:spPr>
          <a:xfrm>
            <a:off x="2516807" y="3564622"/>
            <a:ext cx="6561220" cy="23280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29344B-7E04-B77A-A27E-CE7FA1B2B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556" y="2334706"/>
            <a:ext cx="4448877" cy="23939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934BFA-D457-81F2-E7C8-C031F268E71F}"/>
              </a:ext>
            </a:extLst>
          </p:cNvPr>
          <p:cNvSpPr txBox="1"/>
          <p:nvPr/>
        </p:nvSpPr>
        <p:spPr>
          <a:xfrm>
            <a:off x="9515239" y="1965373"/>
            <a:ext cx="247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[Little Village, Nov 2021]</a:t>
            </a:r>
          </a:p>
        </p:txBody>
      </p:sp>
    </p:spTree>
    <p:extLst>
      <p:ext uri="{BB962C8B-B14F-4D97-AF65-F5344CB8AC3E}">
        <p14:creationId xmlns:p14="http://schemas.microsoft.com/office/powerpoint/2010/main" val="337168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Introduction – Existing Methodology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F24D0A4-D1AE-0B98-3B13-966B5F497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206851"/>
            <a:ext cx="7569200" cy="163830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EF79926-18D7-7B50-F2C3-880FE564C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90" y="1492250"/>
            <a:ext cx="1282700" cy="6731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24BD6AD-A3CE-8B73-580C-6FE336B59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24" y="2992453"/>
            <a:ext cx="7772400" cy="2658696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832C83E1-5D09-2775-5433-227623C81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8" r="47583"/>
          <a:stretch/>
        </p:blipFill>
        <p:spPr>
          <a:xfrm>
            <a:off x="460861" y="3463962"/>
            <a:ext cx="3073413" cy="16389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99A0E4-30C3-10CE-CA24-9A2A4DB95353}"/>
                  </a:ext>
                </a:extLst>
              </p14:cNvPr>
              <p14:cNvContentPartPr/>
              <p14:nvPr/>
            </p14:nvContentPartPr>
            <p14:xfrm>
              <a:off x="11014171" y="4111633"/>
              <a:ext cx="284400" cy="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99A0E4-30C3-10CE-CA24-9A2A4DB953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05171" y="4102633"/>
                <a:ext cx="3020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365404-401B-6E90-56EB-EC18BBB4B87B}"/>
                  </a:ext>
                </a:extLst>
              </p14:cNvPr>
              <p14:cNvContentPartPr/>
              <p14:nvPr/>
            </p14:nvContentPartPr>
            <p14:xfrm>
              <a:off x="4069051" y="4249153"/>
              <a:ext cx="6858360" cy="7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365404-401B-6E90-56EB-EC18BBB4B8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0411" y="4240513"/>
                <a:ext cx="6876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34C66C-95E8-6F65-D6E9-216ABE11EF82}"/>
                  </a:ext>
                </a:extLst>
              </p14:cNvPr>
              <p14:cNvContentPartPr/>
              <p14:nvPr/>
            </p14:nvContentPartPr>
            <p14:xfrm>
              <a:off x="4055011" y="4453993"/>
              <a:ext cx="2418840" cy="57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34C66C-95E8-6F65-D6E9-216ABE11EF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6371" y="4444993"/>
                <a:ext cx="243648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759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My Methodology Overview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5003531-6601-039D-AB9B-7D1DE67B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78" y="5087708"/>
            <a:ext cx="2274843" cy="1058759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752518EB-A4A5-97DA-DFF4-127FBAD6E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245" y="1123434"/>
            <a:ext cx="1155700" cy="1181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DA43B-E037-BA7B-6E2C-C59E1D13A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398" y="1865370"/>
            <a:ext cx="4510138" cy="3127259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EDD4CB3-28C0-9236-693E-4918ECE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57" y="1849063"/>
            <a:ext cx="4510138" cy="31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67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My Methodology Overview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1CB2F4A-3167-78FD-6524-F5D31019F611}"/>
              </a:ext>
            </a:extLst>
          </p:cNvPr>
          <p:cNvSpPr/>
          <p:nvPr/>
        </p:nvSpPr>
        <p:spPr>
          <a:xfrm>
            <a:off x="295825" y="1537121"/>
            <a:ext cx="2083633" cy="98935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Original Vector Data for Factor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1A6A7-74DB-A7FC-A70E-AE1AEE405FF0}"/>
              </a:ext>
            </a:extLst>
          </p:cNvPr>
          <p:cNvSpPr/>
          <p:nvPr/>
        </p:nvSpPr>
        <p:spPr>
          <a:xfrm>
            <a:off x="3477187" y="1537120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Rasterized Data for Factor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1FC56D-3CC1-DDF5-2901-7A939DE1806D}"/>
              </a:ext>
            </a:extLst>
          </p:cNvPr>
          <p:cNvSpPr/>
          <p:nvPr/>
        </p:nvSpPr>
        <p:spPr>
          <a:xfrm>
            <a:off x="295825" y="3061241"/>
            <a:ext cx="2083633" cy="98935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Original Vector Data for Factor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BE463C-69C1-1ADF-8F09-B28F22DCA4A0}"/>
              </a:ext>
            </a:extLst>
          </p:cNvPr>
          <p:cNvSpPr/>
          <p:nvPr/>
        </p:nvSpPr>
        <p:spPr>
          <a:xfrm>
            <a:off x="295825" y="4585361"/>
            <a:ext cx="2083633" cy="98935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Original Vector Data for Factor 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4D1CA0-4953-BFE2-B13F-A86D88700299}"/>
              </a:ext>
            </a:extLst>
          </p:cNvPr>
          <p:cNvSpPr/>
          <p:nvPr/>
        </p:nvSpPr>
        <p:spPr>
          <a:xfrm>
            <a:off x="3477187" y="3061241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Rasterized Data for Factor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256C6F-7DCC-786A-22F7-59E867026A6B}"/>
              </a:ext>
            </a:extLst>
          </p:cNvPr>
          <p:cNvSpPr/>
          <p:nvPr/>
        </p:nvSpPr>
        <p:spPr>
          <a:xfrm>
            <a:off x="3477186" y="4585361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Rasterized Data for Factor 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1445CC-3B62-CDD8-772C-F2287EB85648}"/>
              </a:ext>
            </a:extLst>
          </p:cNvPr>
          <p:cNvSpPr/>
          <p:nvPr/>
        </p:nvSpPr>
        <p:spPr>
          <a:xfrm>
            <a:off x="6726015" y="1537120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Normalized Data for Factor 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50CD8-324B-353E-7D70-931373211281}"/>
              </a:ext>
            </a:extLst>
          </p:cNvPr>
          <p:cNvSpPr/>
          <p:nvPr/>
        </p:nvSpPr>
        <p:spPr>
          <a:xfrm>
            <a:off x="6726015" y="3078248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Normalized Data for Factor 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2BC894-5A9D-A064-9EAF-DA4F650BA194}"/>
              </a:ext>
            </a:extLst>
          </p:cNvPr>
          <p:cNvSpPr/>
          <p:nvPr/>
        </p:nvSpPr>
        <p:spPr>
          <a:xfrm>
            <a:off x="6726015" y="4585361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Normalized Data for Factor 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3D96E8-8C05-DCE9-11E9-EE838D6860F9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379458" y="2031796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30D2D2-1CD3-C092-11AD-CA2F9D140A8D}"/>
              </a:ext>
            </a:extLst>
          </p:cNvPr>
          <p:cNvCxnSpPr/>
          <p:nvPr/>
        </p:nvCxnSpPr>
        <p:spPr>
          <a:xfrm flipV="1">
            <a:off x="2379457" y="3555915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7C8F4E-9116-BC8B-D854-AAA0D50B8C26}"/>
              </a:ext>
            </a:extLst>
          </p:cNvPr>
          <p:cNvCxnSpPr/>
          <p:nvPr/>
        </p:nvCxnSpPr>
        <p:spPr>
          <a:xfrm flipV="1">
            <a:off x="2379457" y="5205938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AB559A-ECB0-2A2F-1577-D515082B40AF}"/>
              </a:ext>
            </a:extLst>
          </p:cNvPr>
          <p:cNvCxnSpPr/>
          <p:nvPr/>
        </p:nvCxnSpPr>
        <p:spPr>
          <a:xfrm flipV="1">
            <a:off x="5594553" y="2031794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077B01-FB76-A5F4-E4D9-A18AA54B4A2C}"/>
              </a:ext>
            </a:extLst>
          </p:cNvPr>
          <p:cNvCxnSpPr/>
          <p:nvPr/>
        </p:nvCxnSpPr>
        <p:spPr>
          <a:xfrm flipV="1">
            <a:off x="5604942" y="3572923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B29005-0EAB-01A8-7BE2-9A07A9451CCE}"/>
              </a:ext>
            </a:extLst>
          </p:cNvPr>
          <p:cNvCxnSpPr/>
          <p:nvPr/>
        </p:nvCxnSpPr>
        <p:spPr>
          <a:xfrm flipV="1">
            <a:off x="5627099" y="5080035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9A7184-C675-3F0B-673D-3E82B7B7C329}"/>
              </a:ext>
            </a:extLst>
          </p:cNvPr>
          <p:cNvSpPr txBox="1"/>
          <p:nvPr/>
        </p:nvSpPr>
        <p:spPr>
          <a:xfrm>
            <a:off x="5627099" y="1813324"/>
            <a:ext cx="96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10/max(A)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19CACD-B6DF-ACC5-89BE-8D0A6244885C}"/>
              </a:ext>
            </a:extLst>
          </p:cNvPr>
          <p:cNvSpPr txBox="1"/>
          <p:nvPr/>
        </p:nvSpPr>
        <p:spPr>
          <a:xfrm>
            <a:off x="5627098" y="3367347"/>
            <a:ext cx="955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10/max(B)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5B0EBD-84A3-3C19-0D40-EE34716597AD}"/>
              </a:ext>
            </a:extLst>
          </p:cNvPr>
          <p:cNvSpPr txBox="1"/>
          <p:nvPr/>
        </p:nvSpPr>
        <p:spPr>
          <a:xfrm>
            <a:off x="5634961" y="4849947"/>
            <a:ext cx="954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10/max(C)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E4DD73-EFE6-1125-019F-074670CAEA10}"/>
              </a:ext>
            </a:extLst>
          </p:cNvPr>
          <p:cNvCxnSpPr>
            <a:cxnSpLocks/>
            <a:stCxn id="19" idx="3"/>
            <a:endCxn id="34" idx="1"/>
          </p:cNvCxnSpPr>
          <p:nvPr/>
        </p:nvCxnSpPr>
        <p:spPr>
          <a:xfrm>
            <a:off x="8809648" y="2031796"/>
            <a:ext cx="1039621" cy="155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7426836-919C-BC90-9708-6CBF7924DC90}"/>
              </a:ext>
            </a:extLst>
          </p:cNvPr>
          <p:cNvSpPr/>
          <p:nvPr/>
        </p:nvSpPr>
        <p:spPr>
          <a:xfrm>
            <a:off x="9849269" y="3091972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Combined Data with Spatial Index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1F0DA2-0A76-0D51-99D9-B32547ADF02F}"/>
              </a:ext>
            </a:extLst>
          </p:cNvPr>
          <p:cNvCxnSpPr>
            <a:cxnSpLocks/>
            <a:stCxn id="21" idx="3"/>
            <a:endCxn id="34" idx="1"/>
          </p:cNvCxnSpPr>
          <p:nvPr/>
        </p:nvCxnSpPr>
        <p:spPr>
          <a:xfrm flipV="1">
            <a:off x="8809648" y="3586648"/>
            <a:ext cx="1039621" cy="1493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5305C6-62F7-EB85-1A17-80E29FF4AD94}"/>
              </a:ext>
            </a:extLst>
          </p:cNvPr>
          <p:cNvCxnSpPr>
            <a:cxnSpLocks/>
            <a:stCxn id="20" idx="3"/>
            <a:endCxn id="34" idx="1"/>
          </p:cNvCxnSpPr>
          <p:nvPr/>
        </p:nvCxnSpPr>
        <p:spPr>
          <a:xfrm>
            <a:off x="8809648" y="3572924"/>
            <a:ext cx="1039621" cy="13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0C7BBA1-B7FE-3C52-FB84-9284144C1171}"/>
              </a:ext>
            </a:extLst>
          </p:cNvPr>
          <p:cNvSpPr txBox="1"/>
          <p:nvPr/>
        </p:nvSpPr>
        <p:spPr>
          <a:xfrm rot="3266195">
            <a:off x="8574880" y="2446905"/>
            <a:ext cx="1560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% weight of factor 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CE8100-F867-9342-836D-67680552EA52}"/>
              </a:ext>
            </a:extLst>
          </p:cNvPr>
          <p:cNvSpPr txBox="1"/>
          <p:nvPr/>
        </p:nvSpPr>
        <p:spPr>
          <a:xfrm rot="18274078">
            <a:off x="8595644" y="4416635"/>
            <a:ext cx="1552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% weight of factor 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7120B9-E8B2-05E8-EABB-0F87009D067F}"/>
              </a:ext>
            </a:extLst>
          </p:cNvPr>
          <p:cNvSpPr txBox="1"/>
          <p:nvPr/>
        </p:nvSpPr>
        <p:spPr>
          <a:xfrm>
            <a:off x="8769461" y="3386214"/>
            <a:ext cx="106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 % weight of factor 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25DC67-2074-A35C-5F30-3D095CA147F0}"/>
              </a:ext>
            </a:extLst>
          </p:cNvPr>
          <p:cNvSpPr txBox="1"/>
          <p:nvPr/>
        </p:nvSpPr>
        <p:spPr>
          <a:xfrm>
            <a:off x="2445734" y="4477618"/>
            <a:ext cx="1097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inverse Euclidean distance, buffered to 0.25 mile X value of interest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1400E9-BFC2-B456-29DE-E24B060662C8}"/>
              </a:ext>
            </a:extLst>
          </p:cNvPr>
          <p:cNvSpPr txBox="1"/>
          <p:nvPr/>
        </p:nvSpPr>
        <p:spPr>
          <a:xfrm>
            <a:off x="2445735" y="2946023"/>
            <a:ext cx="1097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inverse Euclidean distance, buffered to 0.25 mile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FFC60-CF91-21FB-5E85-E8E4EBAF9B96}"/>
              </a:ext>
            </a:extLst>
          </p:cNvPr>
          <p:cNvSpPr txBox="1"/>
          <p:nvPr/>
        </p:nvSpPr>
        <p:spPr>
          <a:xfrm>
            <a:off x="2376184" y="1796674"/>
            <a:ext cx="109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 polygon to raster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30592-CAEF-25C7-6C0A-642297494CDD}"/>
              </a:ext>
            </a:extLst>
          </p:cNvPr>
          <p:cNvSpPr txBox="1"/>
          <p:nvPr/>
        </p:nvSpPr>
        <p:spPr>
          <a:xfrm>
            <a:off x="3318448" y="1192483"/>
            <a:ext cx="24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(same cell size, extent, snap raster) </a:t>
            </a:r>
          </a:p>
        </p:txBody>
      </p:sp>
    </p:spTree>
    <p:extLst>
      <p:ext uri="{BB962C8B-B14F-4D97-AF65-F5344CB8AC3E}">
        <p14:creationId xmlns:p14="http://schemas.microsoft.com/office/powerpoint/2010/main" val="381499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and Data Available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8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6DB8BFD-D12C-6F19-FCC3-04BD5C99C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84563"/>
              </p:ext>
            </p:extLst>
          </p:nvPr>
        </p:nvGraphicFramePr>
        <p:xfrm>
          <a:off x="2159901" y="1998119"/>
          <a:ext cx="7872198" cy="28617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896523">
                  <a:extLst>
                    <a:ext uri="{9D8B030D-6E8A-4147-A177-3AD203B41FA5}">
                      <a16:colId xmlns:a16="http://schemas.microsoft.com/office/drawing/2014/main" val="148225366"/>
                    </a:ext>
                  </a:extLst>
                </a:gridCol>
                <a:gridCol w="2975675">
                  <a:extLst>
                    <a:ext uri="{9D8B030D-6E8A-4147-A177-3AD203B41FA5}">
                      <a16:colId xmlns:a16="http://schemas.microsoft.com/office/drawing/2014/main" val="3135801363"/>
                    </a:ext>
                  </a:extLst>
                </a:gridCol>
              </a:tblGrid>
              <a:tr h="3014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File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Data Type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19733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Transit Stops (with 2019 average daily boarding (ADB) ridership data)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Points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85562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K-12 Schools (with # student)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Points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34543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 Employers for Iowa City (with # employees)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Originally points,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digitized into polygons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80741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Bike Facilities for Iowa City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Polylines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26490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Traffic Analysis Zones (2018)  (with # households, student residences)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Polygons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21351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Recreation Facilities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Polygons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47090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Commercial Areas (with # daily trips generated on average)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Polygons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1260880"/>
                  </a:ext>
                </a:extLst>
              </a:tr>
            </a:tbl>
          </a:graphicData>
        </a:graphic>
      </p:graphicFrame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5003531-6601-039D-AB9B-7D1DE67B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78" y="5087708"/>
            <a:ext cx="2274843" cy="10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5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Household Density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9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8BACAE1-20C8-03B4-44A5-3F84349A7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12669"/>
            <a:ext cx="7772400" cy="486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2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716</Words>
  <Application>Microsoft Macintosh PowerPoint</Application>
  <PresentationFormat>Widescreen</PresentationFormat>
  <Paragraphs>145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Comprehensive GIS-Based Method for Optimal Bikeshare Station Siting in Iowa City, 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PEV Equity, Public Charging, &amp; Justice40 Initiative</dc:title>
  <dc:creator>Hannah Debruin</dc:creator>
  <cp:lastModifiedBy>Hannah Debruin</cp:lastModifiedBy>
  <cp:revision>337</cp:revision>
  <dcterms:created xsi:type="dcterms:W3CDTF">2022-09-13T16:54:18Z</dcterms:created>
  <dcterms:modified xsi:type="dcterms:W3CDTF">2022-12-02T17:04:51Z</dcterms:modified>
</cp:coreProperties>
</file>